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Lato" panose="020B0604020202020204" charset="0"/>
      <p:regular r:id="rId16"/>
      <p:bold r:id="rId17"/>
      <p:italic r:id="rId18"/>
      <p:boldItalic r:id="rId19"/>
    </p:embeddedFont>
    <p:embeddedFont>
      <p:font typeface="Raleway"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3B7555-0494-43C7-AB88-09FFE612341D}" v="5" dt="2020-05-09T01:28:32.2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03" d="100"/>
          <a:sy n="203" d="100"/>
        </p:scale>
        <p:origin x="594"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es Cogswell" userId="f2ad49d23ab5b915" providerId="LiveId" clId="{C53B7555-0494-43C7-AB88-09FFE612341D}"/>
    <pc:docChg chg="custSel modSld">
      <pc:chgData name="James Cogswell" userId="f2ad49d23ab5b915" providerId="LiveId" clId="{C53B7555-0494-43C7-AB88-09FFE612341D}" dt="2020-05-09T01:28:36.380" v="7" actId="1076"/>
      <pc:docMkLst>
        <pc:docMk/>
      </pc:docMkLst>
      <pc:sldChg chg="delSp modSp mod delAnim">
        <pc:chgData name="James Cogswell" userId="f2ad49d23ab5b915" providerId="LiveId" clId="{C53B7555-0494-43C7-AB88-09FFE612341D}" dt="2020-05-09T01:28:36.380" v="7" actId="1076"/>
        <pc:sldMkLst>
          <pc:docMk/>
          <pc:sldMk cId="0" sldId="259"/>
        </pc:sldMkLst>
        <pc:picChg chg="del mod">
          <ac:chgData name="James Cogswell" userId="f2ad49d23ab5b915" providerId="LiveId" clId="{C53B7555-0494-43C7-AB88-09FFE612341D}" dt="2020-05-09T01:28:34.542" v="6" actId="478"/>
          <ac:picMkLst>
            <pc:docMk/>
            <pc:sldMk cId="0" sldId="259"/>
            <ac:picMk id="2" creationId="{94CE2E66-8F7D-4B8C-8571-FBA388ABC63B}"/>
          </ac:picMkLst>
        </pc:picChg>
        <pc:picChg chg="del mod">
          <ac:chgData name="James Cogswell" userId="f2ad49d23ab5b915" providerId="LiveId" clId="{C53B7555-0494-43C7-AB88-09FFE612341D}" dt="2020-05-09T01:28:33.954" v="5" actId="478"/>
          <ac:picMkLst>
            <pc:docMk/>
            <pc:sldMk cId="0" sldId="259"/>
            <ac:picMk id="3" creationId="{8DC59806-38DB-44D4-BA51-9107561A0D1B}"/>
          </ac:picMkLst>
        </pc:picChg>
        <pc:picChg chg="mod">
          <ac:chgData name="James Cogswell" userId="f2ad49d23ab5b915" providerId="LiveId" clId="{C53B7555-0494-43C7-AB88-09FFE612341D}" dt="2020-05-09T01:28:36.380" v="7" actId="1076"/>
          <ac:picMkLst>
            <pc:docMk/>
            <pc:sldMk cId="0" sldId="259"/>
            <ac:picMk id="4" creationId="{5BA7A56D-7122-4773-AD9B-55261B67A8A5}"/>
          </ac:picMkLst>
        </pc:picChg>
      </pc:sldChg>
      <pc:sldChg chg="modSp mod">
        <pc:chgData name="James Cogswell" userId="f2ad49d23ab5b915" providerId="LiveId" clId="{C53B7555-0494-43C7-AB88-09FFE612341D}" dt="2020-05-09T01:19:41.119" v="3" actId="1076"/>
        <pc:sldMkLst>
          <pc:docMk/>
          <pc:sldMk cId="0" sldId="261"/>
        </pc:sldMkLst>
        <pc:picChg chg="mod">
          <ac:chgData name="James Cogswell" userId="f2ad49d23ab5b915" providerId="LiveId" clId="{C53B7555-0494-43C7-AB88-09FFE612341D}" dt="2020-05-09T01:19:41.119" v="3" actId="1076"/>
          <ac:picMkLst>
            <pc:docMk/>
            <pc:sldMk cId="0" sldId="261"/>
            <ac:picMk id="2" creationId="{22BD8468-7216-499D-BA41-1B84535EEAD9}"/>
          </ac:picMkLst>
        </pc:picChg>
      </pc:sldChg>
      <pc:sldChg chg="modSp mod">
        <pc:chgData name="James Cogswell" userId="f2ad49d23ab5b915" providerId="LiveId" clId="{C53B7555-0494-43C7-AB88-09FFE612341D}" dt="2020-05-09T01:22:18.044" v="4" actId="1076"/>
        <pc:sldMkLst>
          <pc:docMk/>
          <pc:sldMk cId="0" sldId="264"/>
        </pc:sldMkLst>
        <pc:picChg chg="mod">
          <ac:chgData name="James Cogswell" userId="f2ad49d23ab5b915" providerId="LiveId" clId="{C53B7555-0494-43C7-AB88-09FFE612341D}" dt="2020-05-09T01:22:18.044" v="4" actId="1076"/>
          <ac:picMkLst>
            <pc:docMk/>
            <pc:sldMk cId="0" sldId="264"/>
            <ac:picMk id="2" creationId="{348867C8-EE29-46DC-AC75-7D7DE140D3FE}"/>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jp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7785cd085a_0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7785cd085a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7785cd085a_3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7785cd085a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785cd085a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785cd085a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785cd085a_1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785cd085a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7785cd085a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7785cd085a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7785cd085a_4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7785cd085a_4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7785cd085a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7785cd085a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7785cd085a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7785cd085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7785cd085a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7785cd085a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7785cd085a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7785cd085a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7785cd085a_4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7785cd085a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785cd085a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785cd085a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510450" y="1181100"/>
            <a:ext cx="8123100" cy="15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500"/>
              <a:t>MITM Attack on an OPC-UA ICS System</a:t>
            </a:r>
            <a:endParaRPr sz="4500"/>
          </a:p>
        </p:txBody>
      </p:sp>
      <p:sp>
        <p:nvSpPr>
          <p:cNvPr id="87" name="Google Shape;87;p13"/>
          <p:cNvSpPr txBox="1">
            <a:spLocks noGrp="1"/>
          </p:cNvSpPr>
          <p:nvPr>
            <p:ph type="subTitle" idx="1"/>
          </p:nvPr>
        </p:nvSpPr>
        <p:spPr>
          <a:xfrm>
            <a:off x="510450" y="3182345"/>
            <a:ext cx="8123100" cy="162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CYSE 470-002: Human Factors In Cyber Security</a:t>
            </a:r>
            <a:endParaRPr/>
          </a:p>
          <a:p>
            <a:pPr marL="0" lvl="0" indent="0" algn="l" rtl="0">
              <a:spcBef>
                <a:spcPts val="0"/>
              </a:spcBef>
              <a:spcAft>
                <a:spcPts val="0"/>
              </a:spcAft>
              <a:buNone/>
            </a:pPr>
            <a:endParaRPr/>
          </a:p>
          <a:p>
            <a:pPr marL="0" lvl="0" indent="0" algn="l" rtl="0">
              <a:spcBef>
                <a:spcPts val="0"/>
              </a:spcBef>
              <a:spcAft>
                <a:spcPts val="0"/>
              </a:spcAft>
              <a:buNone/>
            </a:pPr>
            <a:r>
              <a:rPr lang="en"/>
              <a:t>Professor Roozbeh Haghnazar</a:t>
            </a:r>
            <a:endParaRPr/>
          </a:p>
          <a:p>
            <a:pPr marL="0" lvl="0" indent="0" algn="l" rtl="0">
              <a:spcBef>
                <a:spcPts val="0"/>
              </a:spcBef>
              <a:spcAft>
                <a:spcPts val="0"/>
              </a:spcAft>
              <a:buNone/>
            </a:pPr>
            <a:endParaRPr/>
          </a:p>
          <a:p>
            <a:pPr marL="0" lvl="0" indent="0" algn="l" rtl="0">
              <a:spcBef>
                <a:spcPts val="0"/>
              </a:spcBef>
              <a:spcAft>
                <a:spcPts val="0"/>
              </a:spcAft>
              <a:buNone/>
            </a:pPr>
            <a:r>
              <a:rPr lang="en"/>
              <a:t>By: Seham Ahmed, James Cogswell, Mitch Martinez, Robert Weiner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2"/>
          <p:cNvSpPr txBox="1">
            <a:spLocks noGrp="1"/>
          </p:cNvSpPr>
          <p:nvPr>
            <p:ph type="title"/>
          </p:nvPr>
        </p:nvSpPr>
        <p:spPr>
          <a:xfrm>
            <a:off x="280425" y="47500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UML Diagram</a:t>
            </a:r>
            <a:endParaRPr/>
          </a:p>
        </p:txBody>
      </p:sp>
      <p:pic>
        <p:nvPicPr>
          <p:cNvPr id="149" name="Google Shape;149;p22"/>
          <p:cNvPicPr preferRelativeResize="0"/>
          <p:nvPr/>
        </p:nvPicPr>
        <p:blipFill>
          <a:blip r:embed="rId3">
            <a:alphaModFix/>
          </a:blip>
          <a:stretch>
            <a:fillRect/>
          </a:stretch>
        </p:blipFill>
        <p:spPr>
          <a:xfrm>
            <a:off x="3026125" y="530675"/>
            <a:ext cx="6009025" cy="4612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MITM prevention</a:t>
            </a:r>
            <a:endParaRPr/>
          </a:p>
        </p:txBody>
      </p:sp>
      <p:sp>
        <p:nvSpPr>
          <p:cNvPr id="155" name="Google Shape;155;p23"/>
          <p:cNvSpPr txBox="1">
            <a:spLocks noGrp="1"/>
          </p:cNvSpPr>
          <p:nvPr>
            <p:ph type="body" idx="1"/>
          </p:nvPr>
        </p:nvSpPr>
        <p:spPr>
          <a:xfrm>
            <a:off x="729450" y="2078875"/>
            <a:ext cx="7688700" cy="30645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Implement Authentication Certificates - certificates would authenticate machines that operate within the network as valid operators</a:t>
            </a:r>
            <a:endParaRPr/>
          </a:p>
          <a:p>
            <a:pPr marL="457200" lvl="0" indent="-311150" algn="l" rtl="0">
              <a:spcBef>
                <a:spcPts val="0"/>
              </a:spcBef>
              <a:spcAft>
                <a:spcPts val="0"/>
              </a:spcAft>
              <a:buSzPts val="1300"/>
              <a:buChar char="●"/>
            </a:pPr>
            <a:r>
              <a:rPr lang="en"/>
              <a:t>HTTPS instead of HTTP - HTTPS is more secure as it provides data encryption and requires for SSL certificate</a:t>
            </a:r>
            <a:endParaRPr/>
          </a:p>
          <a:p>
            <a:pPr marL="457200" lvl="0" indent="-311150" algn="l" rtl="0">
              <a:spcBef>
                <a:spcPts val="0"/>
              </a:spcBef>
              <a:spcAft>
                <a:spcPts val="0"/>
              </a:spcAft>
              <a:buSzPts val="1300"/>
              <a:buChar char="●"/>
            </a:pPr>
            <a:r>
              <a:rPr lang="en"/>
              <a:t>Only sign into secure systems from secure networks (E.G. Don’t remote access a SCADA system from public WiFi)</a:t>
            </a:r>
            <a:endParaRPr/>
          </a:p>
          <a:p>
            <a:pPr marL="457200" lvl="0" indent="-311150" algn="l" rtl="0">
              <a:spcBef>
                <a:spcPts val="0"/>
              </a:spcBef>
              <a:spcAft>
                <a:spcPts val="0"/>
              </a:spcAft>
              <a:buSzPts val="1300"/>
              <a:buChar char="●"/>
            </a:pPr>
            <a:r>
              <a:rPr lang="en"/>
              <a:t>VPN - VPN is secure for exchanging data as all traffic is authenticated and only authorized users are able to see the decrypted data</a:t>
            </a:r>
            <a:endParaRPr/>
          </a:p>
          <a:p>
            <a:pPr marL="457200" lvl="0" indent="-311150" algn="l" rtl="0">
              <a:spcBef>
                <a:spcPts val="0"/>
              </a:spcBef>
              <a:spcAft>
                <a:spcPts val="0"/>
              </a:spcAft>
              <a:buSzPts val="1300"/>
              <a:buChar char="●"/>
            </a:pPr>
            <a:r>
              <a:rPr lang="en"/>
              <a:t>Monitor web traffic- abnormal activity could be flagged and potential threats could be blocked</a:t>
            </a:r>
            <a:endParaRPr/>
          </a:p>
          <a:p>
            <a:pPr marL="457200" lvl="0" indent="-311150" algn="l" rtl="0">
              <a:spcBef>
                <a:spcPts val="0"/>
              </a:spcBef>
              <a:spcAft>
                <a:spcPts val="0"/>
              </a:spcAft>
              <a:buSzPts val="1300"/>
              <a:buChar char="●"/>
            </a:pPr>
            <a:r>
              <a:rPr lang="en"/>
              <a:t>WEP/WPA encryption - all data would be encrypted and if intercepted it will be unreadable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approach</a:t>
            </a:r>
            <a:endParaRPr/>
          </a:p>
        </p:txBody>
      </p:sp>
      <p:sp>
        <p:nvSpPr>
          <p:cNvPr id="161" name="Google Shape;161;p24"/>
          <p:cNvSpPr txBox="1">
            <a:spLocks noGrp="1"/>
          </p:cNvSpPr>
          <p:nvPr>
            <p:ph type="body" idx="1"/>
          </p:nvPr>
        </p:nvSpPr>
        <p:spPr>
          <a:xfrm>
            <a:off x="729450" y="2078875"/>
            <a:ext cx="7688700" cy="2625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Timing attack</a:t>
            </a:r>
            <a:endParaRPr sz="1400"/>
          </a:p>
          <a:p>
            <a:pPr marL="914400" lvl="1" indent="-311150" algn="l" rtl="0">
              <a:spcBef>
                <a:spcPts val="0"/>
              </a:spcBef>
              <a:spcAft>
                <a:spcPts val="0"/>
              </a:spcAft>
              <a:buSzPts val="1300"/>
              <a:buChar char="○"/>
            </a:pPr>
            <a:r>
              <a:rPr lang="en" sz="1300"/>
              <a:t>Exploit that would allow an attacker to find vulnerabilities by studying how long the system takes for different inputs</a:t>
            </a:r>
            <a:endParaRPr sz="1300"/>
          </a:p>
          <a:p>
            <a:pPr marL="1371600" lvl="2" indent="-285750" algn="l" rtl="0">
              <a:spcBef>
                <a:spcPts val="0"/>
              </a:spcBef>
              <a:spcAft>
                <a:spcPts val="0"/>
              </a:spcAft>
              <a:buSzPts val="900"/>
              <a:buChar char="■"/>
            </a:pPr>
            <a:r>
              <a:rPr lang="en" sz="1200"/>
              <a:t>Variables include RAM/cache hits, performance optimization, branching/conditional statements, processor instructions.</a:t>
            </a:r>
            <a:endParaRPr sz="1200"/>
          </a:p>
          <a:p>
            <a:pPr marL="914400" lvl="1" indent="-311150" algn="l" rtl="0">
              <a:spcBef>
                <a:spcPts val="0"/>
              </a:spcBef>
              <a:spcAft>
                <a:spcPts val="0"/>
              </a:spcAft>
              <a:buSzPts val="1300"/>
              <a:buChar char="○"/>
            </a:pPr>
            <a:r>
              <a:rPr lang="en" sz="1300"/>
              <a:t>While timing of a cryptographic devices are not constant, the attack would lead to a leakage of information about secret parameters involved. </a:t>
            </a:r>
            <a:endParaRPr sz="1300"/>
          </a:p>
          <a:p>
            <a:pPr marL="914400" lvl="1" indent="-311150" algn="l" rtl="0">
              <a:spcBef>
                <a:spcPts val="0"/>
              </a:spcBef>
              <a:spcAft>
                <a:spcPts val="0"/>
              </a:spcAft>
              <a:buSzPts val="1300"/>
              <a:buChar char="○"/>
            </a:pPr>
            <a:r>
              <a:rPr lang="en" sz="1300"/>
              <a:t>The attacker would use timing measurements and analysis to recover the secret for the system.</a:t>
            </a:r>
            <a:endParaRPr sz="1300"/>
          </a:p>
          <a:p>
            <a:pPr marL="914400" lvl="1" indent="-311150" algn="l" rtl="0">
              <a:spcBef>
                <a:spcPts val="0"/>
              </a:spcBef>
              <a:spcAft>
                <a:spcPts val="0"/>
              </a:spcAft>
              <a:buSzPts val="1300"/>
              <a:buChar char="○"/>
            </a:pPr>
            <a:r>
              <a:rPr lang="en" sz="1300"/>
              <a:t> After gaining the secret key, the attacker would gain access to the system.</a:t>
            </a:r>
            <a:endParaRPr sz="13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167" name="Google Shape;167;p2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sz="1200">
                <a:solidFill>
                  <a:srgbClr val="333333"/>
                </a:solidFill>
                <a:highlight>
                  <a:srgbClr val="FFFFFF"/>
                </a:highlight>
                <a:latin typeface="Times New Roman"/>
                <a:ea typeface="Times New Roman"/>
                <a:cs typeface="Times New Roman"/>
                <a:sym typeface="Times New Roman"/>
              </a:rPr>
              <a:t>Mallik, Avijit, et al. “Man-in-the-Middle-Attack: Understanding in Simple Words.” </a:t>
            </a:r>
            <a:r>
              <a:rPr lang="en" sz="1200" i="1">
                <a:solidFill>
                  <a:srgbClr val="333333"/>
                </a:solidFill>
                <a:latin typeface="Arial"/>
                <a:ea typeface="Arial"/>
                <a:cs typeface="Arial"/>
                <a:sym typeface="Arial"/>
              </a:rPr>
              <a:t>International Journal of Data and Network Science</a:t>
            </a:r>
            <a:r>
              <a:rPr lang="en" sz="1200">
                <a:solidFill>
                  <a:srgbClr val="333333"/>
                </a:solidFill>
                <a:highlight>
                  <a:srgbClr val="FFFFFF"/>
                </a:highlight>
                <a:latin typeface="Times New Roman"/>
                <a:ea typeface="Times New Roman"/>
                <a:cs typeface="Times New Roman"/>
                <a:sym typeface="Times New Roman"/>
              </a:rPr>
              <a:t>, 2019, pp. 77–92., doi:10.5267/j.ijdns.2019.1.001.</a:t>
            </a:r>
            <a:endParaRPr sz="1200">
              <a:solidFill>
                <a:srgbClr val="333333"/>
              </a:solidFill>
              <a:latin typeface="Times New Roman"/>
              <a:ea typeface="Times New Roman"/>
              <a:cs typeface="Times New Roman"/>
              <a:sym typeface="Times New Roman"/>
            </a:endParaRPr>
          </a:p>
          <a:p>
            <a:pPr marL="457200" lvl="0" indent="-311150" algn="l" rtl="0">
              <a:spcBef>
                <a:spcPts val="0"/>
              </a:spcBef>
              <a:spcAft>
                <a:spcPts val="0"/>
              </a:spcAft>
              <a:buSzPts val="1300"/>
              <a:buChar char="●"/>
            </a:pPr>
            <a:r>
              <a:rPr lang="en" sz="1200">
                <a:solidFill>
                  <a:srgbClr val="333333"/>
                </a:solidFill>
                <a:latin typeface="Times New Roman"/>
                <a:ea typeface="Times New Roman"/>
                <a:cs typeface="Times New Roman"/>
                <a:sym typeface="Times New Roman"/>
              </a:rPr>
              <a:t>Tilborg, Henk C. A. van, and Sushil Jajodia. </a:t>
            </a:r>
            <a:r>
              <a:rPr lang="en" sz="1200" i="1">
                <a:solidFill>
                  <a:srgbClr val="333333"/>
                </a:solidFill>
                <a:latin typeface="Arial"/>
                <a:ea typeface="Arial"/>
                <a:cs typeface="Arial"/>
                <a:sym typeface="Arial"/>
              </a:rPr>
              <a:t>Encyclopedia of Cryptography and Security</a:t>
            </a:r>
            <a:r>
              <a:rPr lang="en" sz="1200">
                <a:solidFill>
                  <a:srgbClr val="333333"/>
                </a:solidFill>
                <a:latin typeface="Times New Roman"/>
                <a:ea typeface="Times New Roman"/>
                <a:cs typeface="Times New Roman"/>
                <a:sym typeface="Times New Roman"/>
              </a:rPr>
              <a:t>. Springer, 2011</a:t>
            </a:r>
            <a:endParaRPr sz="1200">
              <a:solidFill>
                <a:srgbClr val="333333"/>
              </a:solidFill>
              <a:latin typeface="Times New Roman"/>
              <a:ea typeface="Times New Roman"/>
              <a:cs typeface="Times New Roman"/>
              <a:sym typeface="Times New Roman"/>
            </a:endParaRPr>
          </a:p>
          <a:p>
            <a:pPr marL="0" lvl="0" indent="0" algn="l" rtl="0">
              <a:spcBef>
                <a:spcPts val="1600"/>
              </a:spcBef>
              <a:spcAft>
                <a:spcPts val="1600"/>
              </a:spcAft>
              <a:buNone/>
            </a:pPr>
            <a:endParaRPr sz="1200">
              <a:solidFill>
                <a:srgbClr val="333333"/>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a man-in-the-middle (MITM) attack?</a:t>
            </a:r>
            <a:endParaRPr/>
          </a:p>
        </p:txBody>
      </p:sp>
      <p:sp>
        <p:nvSpPr>
          <p:cNvPr id="93" name="Google Shape;93;p1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MITM is a network attack requiring at least three people (hosts).  Let’s name these people Alice and Bob (who intend to communicate), and Eve who is the man-in-the-middle. </a:t>
            </a:r>
            <a:endParaRPr/>
          </a:p>
          <a:p>
            <a:pPr marL="457200" lvl="0" indent="-311150" algn="l" rtl="0">
              <a:spcBef>
                <a:spcPts val="0"/>
              </a:spcBef>
              <a:spcAft>
                <a:spcPts val="0"/>
              </a:spcAft>
              <a:buSzPts val="1300"/>
              <a:buChar char="●"/>
            </a:pPr>
            <a:r>
              <a:rPr lang="en"/>
              <a:t>Alice sends Bob information over the network. Eve, being the evil one here, has several choices she can make. Here are a few: </a:t>
            </a:r>
            <a:endParaRPr/>
          </a:p>
          <a:p>
            <a:pPr marL="914400" lvl="1" indent="-298450" algn="l" rtl="0">
              <a:spcBef>
                <a:spcPts val="0"/>
              </a:spcBef>
              <a:spcAft>
                <a:spcPts val="0"/>
              </a:spcAft>
              <a:buSzPts val="1100"/>
              <a:buChar char="○"/>
            </a:pPr>
            <a:r>
              <a:rPr lang="en"/>
              <a:t>Eve can block the transmission from Alice to Bob and impersonate the intended recipient to steal information.</a:t>
            </a:r>
            <a:endParaRPr/>
          </a:p>
          <a:p>
            <a:pPr marL="914400" lvl="1" indent="-298450" algn="l" rtl="0">
              <a:spcBef>
                <a:spcPts val="0"/>
              </a:spcBef>
              <a:spcAft>
                <a:spcPts val="0"/>
              </a:spcAft>
              <a:buSzPts val="1100"/>
              <a:buChar char="○"/>
            </a:pPr>
            <a:r>
              <a:rPr lang="en"/>
              <a:t>If the information is in plain text, Eve can sniff the packet and take the information without Alice knowing.</a:t>
            </a:r>
            <a:endParaRPr/>
          </a:p>
          <a:p>
            <a:pPr marL="914400" lvl="1" indent="-298450" algn="l" rtl="0">
              <a:spcBef>
                <a:spcPts val="0"/>
              </a:spcBef>
              <a:spcAft>
                <a:spcPts val="0"/>
              </a:spcAft>
              <a:buSzPts val="1100"/>
              <a:buChar char="○"/>
            </a:pPr>
            <a:r>
              <a:rPr lang="en"/>
              <a:t>Eve can alter the information and forward it to Bob without him knowing anything changed.</a:t>
            </a:r>
            <a:endParaRPr/>
          </a:p>
          <a:p>
            <a:pPr marL="457200" lvl="0" indent="-311150" algn="l" rtl="0">
              <a:spcBef>
                <a:spcPts val="0"/>
              </a:spcBef>
              <a:spcAft>
                <a:spcPts val="0"/>
              </a:spcAft>
              <a:buSzPts val="1300"/>
              <a:buChar char="●"/>
            </a:pPr>
            <a:r>
              <a:rPr lang="en"/>
              <a:t>Neither Alice or Bob have any idea that Eve is sniffing, altering, or blocking their communications.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69525" y="414550"/>
            <a:ext cx="4093500" cy="71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pic>
        <p:nvPicPr>
          <p:cNvPr id="99" name="Google Shape;99;p15"/>
          <p:cNvPicPr preferRelativeResize="0"/>
          <p:nvPr/>
        </p:nvPicPr>
        <p:blipFill>
          <a:blip r:embed="rId3">
            <a:alphaModFix/>
          </a:blip>
          <a:stretch>
            <a:fillRect/>
          </a:stretch>
        </p:blipFill>
        <p:spPr>
          <a:xfrm>
            <a:off x="216300" y="1995085"/>
            <a:ext cx="3135249" cy="2014990"/>
          </a:xfrm>
          <a:prstGeom prst="rect">
            <a:avLst/>
          </a:prstGeom>
          <a:noFill/>
          <a:ln>
            <a:noFill/>
          </a:ln>
        </p:spPr>
      </p:pic>
      <p:pic>
        <p:nvPicPr>
          <p:cNvPr id="100" name="Google Shape;100;p15"/>
          <p:cNvPicPr preferRelativeResize="0"/>
          <p:nvPr/>
        </p:nvPicPr>
        <p:blipFill rotWithShape="1">
          <a:blip r:embed="rId4">
            <a:alphaModFix/>
          </a:blip>
          <a:srcRect l="18956" b="9469"/>
          <a:stretch/>
        </p:blipFill>
        <p:spPr>
          <a:xfrm>
            <a:off x="3502925" y="1355352"/>
            <a:ext cx="2683375" cy="2654711"/>
          </a:xfrm>
          <a:prstGeom prst="rect">
            <a:avLst/>
          </a:prstGeom>
          <a:noFill/>
          <a:ln>
            <a:noFill/>
          </a:ln>
        </p:spPr>
      </p:pic>
      <p:pic>
        <p:nvPicPr>
          <p:cNvPr id="101" name="Google Shape;101;p15"/>
          <p:cNvPicPr preferRelativeResize="0"/>
          <p:nvPr/>
        </p:nvPicPr>
        <p:blipFill rotWithShape="1">
          <a:blip r:embed="rId5">
            <a:alphaModFix/>
          </a:blip>
          <a:srcRect b="5356"/>
          <a:stretch/>
        </p:blipFill>
        <p:spPr>
          <a:xfrm>
            <a:off x="6337675" y="825450"/>
            <a:ext cx="2539043" cy="3184626"/>
          </a:xfrm>
          <a:prstGeom prst="rect">
            <a:avLst/>
          </a:prstGeom>
          <a:noFill/>
          <a:ln>
            <a:noFill/>
          </a:ln>
        </p:spPr>
      </p:pic>
      <p:pic>
        <p:nvPicPr>
          <p:cNvPr id="102" name="Google Shape;102;p15"/>
          <p:cNvPicPr preferRelativeResize="0"/>
          <p:nvPr/>
        </p:nvPicPr>
        <p:blipFill rotWithShape="1">
          <a:blip r:embed="rId4">
            <a:alphaModFix/>
          </a:blip>
          <a:srcRect t="96641" r="41602"/>
          <a:stretch/>
        </p:blipFill>
        <p:spPr>
          <a:xfrm>
            <a:off x="4983725" y="4210378"/>
            <a:ext cx="2539050" cy="12932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7 Types of MITM Attacks</a:t>
            </a:r>
            <a:endParaRPr/>
          </a:p>
        </p:txBody>
      </p:sp>
      <p:sp>
        <p:nvSpPr>
          <p:cNvPr id="108" name="Google Shape;108;p1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292100" algn="l" rtl="0">
              <a:spcBef>
                <a:spcPts val="0"/>
              </a:spcBef>
              <a:spcAft>
                <a:spcPts val="0"/>
              </a:spcAft>
              <a:buSzPts val="1000"/>
              <a:buAutoNum type="arabicPeriod"/>
            </a:pPr>
            <a:r>
              <a:rPr lang="en" sz="1000" b="1" dirty="0"/>
              <a:t>IP Spoofing</a:t>
            </a:r>
            <a:r>
              <a:rPr lang="en" sz="1000" dirty="0"/>
              <a:t> - Eve can impersonate Alice or Bob by using their IP address when communicating</a:t>
            </a:r>
            <a:endParaRPr sz="1000" dirty="0"/>
          </a:p>
          <a:p>
            <a:pPr marL="457200" lvl="0" indent="-292100" algn="l" rtl="0">
              <a:spcBef>
                <a:spcPts val="0"/>
              </a:spcBef>
              <a:spcAft>
                <a:spcPts val="0"/>
              </a:spcAft>
              <a:buSzPts val="1000"/>
              <a:buAutoNum type="arabicPeriod"/>
            </a:pPr>
            <a:r>
              <a:rPr lang="en" sz="1000" b="1" dirty="0"/>
              <a:t>DNS Spoofing</a:t>
            </a:r>
            <a:r>
              <a:rPr lang="en" sz="1000" dirty="0"/>
              <a:t> - Forcing a user to a fake website rather than the real one they intend to visit</a:t>
            </a:r>
            <a:endParaRPr sz="1000" dirty="0"/>
          </a:p>
          <a:p>
            <a:pPr marL="457200" lvl="0" indent="-292100" algn="l" rtl="0">
              <a:spcBef>
                <a:spcPts val="0"/>
              </a:spcBef>
              <a:spcAft>
                <a:spcPts val="0"/>
              </a:spcAft>
              <a:buSzPts val="1000"/>
              <a:buAutoNum type="arabicPeriod"/>
            </a:pPr>
            <a:r>
              <a:rPr lang="en" sz="1000" b="1" dirty="0"/>
              <a:t>HTTPS Spoofing</a:t>
            </a:r>
            <a:r>
              <a:rPr lang="en" sz="1000" dirty="0"/>
              <a:t> - An attacker can make your browser believe a malicious website is secure</a:t>
            </a:r>
            <a:endParaRPr sz="1000" dirty="0"/>
          </a:p>
          <a:p>
            <a:pPr marL="457200" lvl="0" indent="-292100" algn="l" rtl="0">
              <a:spcBef>
                <a:spcPts val="0"/>
              </a:spcBef>
              <a:spcAft>
                <a:spcPts val="0"/>
              </a:spcAft>
              <a:buSzPts val="1000"/>
              <a:buAutoNum type="arabicPeriod"/>
            </a:pPr>
            <a:r>
              <a:rPr lang="en" sz="1000" b="1" dirty="0"/>
              <a:t>SSL Hijacking</a:t>
            </a:r>
            <a:r>
              <a:rPr lang="en" sz="1000" dirty="0"/>
              <a:t> - Devices connecting to HTTP servers can often be auto-redirected to secure versions of the server (HTTPS). Hijacking this connection requires the attacker to use a server and a computer to intercept the data during transmission</a:t>
            </a:r>
            <a:endParaRPr sz="1000" dirty="0"/>
          </a:p>
          <a:p>
            <a:pPr marL="457200" lvl="0" indent="-292100" algn="l" rtl="0">
              <a:spcBef>
                <a:spcPts val="0"/>
              </a:spcBef>
              <a:spcAft>
                <a:spcPts val="0"/>
              </a:spcAft>
              <a:buSzPts val="1000"/>
              <a:buAutoNum type="arabicPeriod"/>
            </a:pPr>
            <a:r>
              <a:rPr lang="en" sz="1000" b="1" dirty="0"/>
              <a:t>Email Hijacking</a:t>
            </a:r>
            <a:r>
              <a:rPr lang="en" sz="1000" dirty="0"/>
              <a:t> - Attackers can target email accounts of institutions such as banks. They spoof the bank’s email address and send instructions to customers, which they will often trust and follow those instructions. The victim then ends up sending money to the attacker. </a:t>
            </a:r>
            <a:endParaRPr sz="1000" dirty="0"/>
          </a:p>
          <a:p>
            <a:pPr marL="457200" lvl="0" indent="-292100" algn="l" rtl="0">
              <a:spcBef>
                <a:spcPts val="0"/>
              </a:spcBef>
              <a:spcAft>
                <a:spcPts val="0"/>
              </a:spcAft>
              <a:buSzPts val="1000"/>
              <a:buAutoNum type="arabicPeriod"/>
            </a:pPr>
            <a:r>
              <a:rPr lang="en" sz="1000" b="1" dirty="0"/>
              <a:t>Wi-Fi Eavesdropping </a:t>
            </a:r>
            <a:r>
              <a:rPr lang="en" sz="1000" dirty="0"/>
              <a:t>- Attackers can set up public Wi-Fi connections that look legitimate to the untrained eye. Attacker can monitor user activity and intercept information such as login credentials, credit card info, etc.</a:t>
            </a:r>
            <a:endParaRPr sz="1000" dirty="0"/>
          </a:p>
          <a:p>
            <a:pPr marL="457200" lvl="0" indent="-292100" algn="l" rtl="0">
              <a:spcBef>
                <a:spcPts val="0"/>
              </a:spcBef>
              <a:spcAft>
                <a:spcPts val="0"/>
              </a:spcAft>
              <a:buSzPts val="1000"/>
              <a:buAutoNum type="arabicPeriod"/>
            </a:pPr>
            <a:r>
              <a:rPr lang="en" sz="1000" b="1" dirty="0"/>
              <a:t>Stealing Browser Cookies</a:t>
            </a:r>
            <a:r>
              <a:rPr lang="en" sz="1000" dirty="0"/>
              <a:t> - Stealing browser cookies can allow the attacker to gain access to your passwords, address, or other PII</a:t>
            </a:r>
            <a:endParaRPr sz="1000" dirty="0"/>
          </a:p>
        </p:txBody>
      </p:sp>
      <p:pic>
        <p:nvPicPr>
          <p:cNvPr id="4" name="Recorded Sound">
            <a:hlinkClick r:id="" action="ppaction://media"/>
            <a:extLst>
              <a:ext uri="{FF2B5EF4-FFF2-40B4-BE49-F238E27FC236}">
                <a16:creationId xmlns:a16="http://schemas.microsoft.com/office/drawing/2014/main" id="{5BA7A56D-7122-4773-AD9B-55261B67A8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0940" y="43399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5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Man-In-The-Middle (MITM) attacks work</a:t>
            </a:r>
            <a:endParaRPr/>
          </a:p>
        </p:txBody>
      </p:sp>
      <p:sp>
        <p:nvSpPr>
          <p:cNvPr id="114" name="Google Shape;114;p1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300"/>
              <a:buChar char="●"/>
            </a:pPr>
            <a:r>
              <a:rPr lang="en"/>
              <a:t>A connection request is sent from Alice to Bob</a:t>
            </a:r>
            <a:endParaRPr/>
          </a:p>
          <a:p>
            <a:pPr marL="457200" lvl="0" indent="-311150" algn="l" rtl="0">
              <a:lnSpc>
                <a:spcPct val="150000"/>
              </a:lnSpc>
              <a:spcBef>
                <a:spcPts val="0"/>
              </a:spcBef>
              <a:spcAft>
                <a:spcPts val="0"/>
              </a:spcAft>
              <a:buSzPts val="1300"/>
              <a:buChar char="●"/>
            </a:pPr>
            <a:r>
              <a:rPr lang="en"/>
              <a:t>Eve intercepts this request and responds to it pretending to be Bob</a:t>
            </a:r>
            <a:endParaRPr/>
          </a:p>
          <a:p>
            <a:pPr marL="457200" lvl="0" indent="-311150" algn="l" rtl="0">
              <a:lnSpc>
                <a:spcPct val="150000"/>
              </a:lnSpc>
              <a:spcBef>
                <a:spcPts val="0"/>
              </a:spcBef>
              <a:spcAft>
                <a:spcPts val="0"/>
              </a:spcAft>
              <a:buSzPts val="1300"/>
              <a:buChar char="●"/>
            </a:pPr>
            <a:r>
              <a:rPr lang="en"/>
              <a:t>Eve also sends a connection request to Bob pretending to be Alice</a:t>
            </a:r>
            <a:endParaRPr/>
          </a:p>
          <a:p>
            <a:pPr marL="457200" lvl="0" indent="-311150" algn="l" rtl="0">
              <a:lnSpc>
                <a:spcPct val="150000"/>
              </a:lnSpc>
              <a:spcBef>
                <a:spcPts val="0"/>
              </a:spcBef>
              <a:spcAft>
                <a:spcPts val="0"/>
              </a:spcAft>
              <a:buSzPts val="1300"/>
              <a:buChar char="●"/>
            </a:pPr>
            <a:r>
              <a:rPr lang="en"/>
              <a:t>Eve now has two connections: One between herself and Bob, and one between herself and Alice</a:t>
            </a:r>
            <a:endParaRPr/>
          </a:p>
          <a:p>
            <a:pPr marL="457200" lvl="0" indent="-311150" algn="l" rtl="0">
              <a:lnSpc>
                <a:spcPct val="150000"/>
              </a:lnSpc>
              <a:spcBef>
                <a:spcPts val="0"/>
              </a:spcBef>
              <a:spcAft>
                <a:spcPts val="0"/>
              </a:spcAft>
              <a:buSzPts val="1300"/>
              <a:buChar char="●"/>
            </a:pPr>
            <a:r>
              <a:rPr lang="en"/>
              <a:t>In both connections, Alice or Bob think Eve is the other person</a:t>
            </a:r>
            <a:endParaRPr/>
          </a:p>
          <a:p>
            <a:pPr marL="457200" lvl="0" indent="-311150" algn="l" rtl="0">
              <a:lnSpc>
                <a:spcPct val="150000"/>
              </a:lnSpc>
              <a:spcBef>
                <a:spcPts val="0"/>
              </a:spcBef>
              <a:spcAft>
                <a:spcPts val="0"/>
              </a:spcAft>
              <a:buSzPts val="1300"/>
              <a:buChar char="●"/>
            </a:pPr>
            <a:r>
              <a:rPr lang="en"/>
              <a:t>At this point, Eve has full access to reading all communications, and even modifying them before passing the messages 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the Diffie-Hellman (DH) key exchange</a:t>
            </a:r>
            <a:endParaRPr/>
          </a:p>
        </p:txBody>
      </p:sp>
      <p:sp>
        <p:nvSpPr>
          <p:cNvPr id="120" name="Google Shape;120;p1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When Alice and Bob want to communicate for the first time over an </a:t>
            </a:r>
            <a:r>
              <a:rPr lang="en" b="1"/>
              <a:t>unsecured network</a:t>
            </a:r>
            <a:r>
              <a:rPr lang="en"/>
              <a:t> using a symmetric encryption algorithm, </a:t>
            </a:r>
            <a:r>
              <a:rPr lang="en" b="1"/>
              <a:t>they need a way to share the secret key with each other</a:t>
            </a:r>
            <a:endParaRPr/>
          </a:p>
          <a:p>
            <a:pPr marL="457200" lvl="0" indent="-311150" algn="l" rtl="0">
              <a:spcBef>
                <a:spcPts val="0"/>
              </a:spcBef>
              <a:spcAft>
                <a:spcPts val="0"/>
              </a:spcAft>
              <a:buSzPts val="1300"/>
              <a:buChar char="●"/>
            </a:pPr>
            <a:r>
              <a:rPr lang="en"/>
              <a:t>Alice encrypts the secret key using Bob’s public key and her own private key (Bob does the same using his private key and Alice’s public key)</a:t>
            </a:r>
            <a:endParaRPr/>
          </a:p>
          <a:p>
            <a:pPr marL="457200" lvl="0" indent="-311150" algn="l" rtl="0">
              <a:spcBef>
                <a:spcPts val="0"/>
              </a:spcBef>
              <a:spcAft>
                <a:spcPts val="0"/>
              </a:spcAft>
              <a:buSzPts val="1300"/>
              <a:buChar char="●"/>
            </a:pPr>
            <a:r>
              <a:rPr lang="en"/>
              <a:t>Alice and Bob share these secret keys with each other and they will be identical</a:t>
            </a:r>
            <a:endParaRPr/>
          </a:p>
          <a:p>
            <a:pPr marL="457200" lvl="0" indent="-311150" algn="l" rtl="0">
              <a:spcBef>
                <a:spcPts val="0"/>
              </a:spcBef>
              <a:spcAft>
                <a:spcPts val="0"/>
              </a:spcAft>
              <a:buSzPts val="1300"/>
              <a:buChar char="●"/>
            </a:pPr>
            <a:r>
              <a:rPr lang="en"/>
              <a:t>The shared secrets are then used as the encryption key for symmetric encryption algorithms</a:t>
            </a:r>
            <a:endParaRPr/>
          </a:p>
        </p:txBody>
      </p:sp>
      <p:pic>
        <p:nvPicPr>
          <p:cNvPr id="2" name="Recorded Sound">
            <a:hlinkClick r:id="" action="ppaction://media"/>
            <a:extLst>
              <a:ext uri="{FF2B5EF4-FFF2-40B4-BE49-F238E27FC236}">
                <a16:creationId xmlns:a16="http://schemas.microsoft.com/office/drawing/2014/main" id="{22BD8468-7216-499D-BA41-1B84535EEA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3934" y="365740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9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OPC-UA Server-Client Model</a:t>
            </a:r>
            <a:endParaRPr/>
          </a:p>
        </p:txBody>
      </p:sp>
      <p:sp>
        <p:nvSpPr>
          <p:cNvPr id="126" name="Google Shape;126;p19"/>
          <p:cNvSpPr txBox="1">
            <a:spLocks noGrp="1"/>
          </p:cNvSpPr>
          <p:nvPr>
            <p:ph type="body" idx="1"/>
          </p:nvPr>
        </p:nvSpPr>
        <p:spPr>
          <a:xfrm>
            <a:off x="729450" y="2116200"/>
            <a:ext cx="4955700" cy="2867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Collective suite of Windows-based Object Linking and Embedding (OLE) protocols implemented for process control systems</a:t>
            </a:r>
            <a:endParaRPr/>
          </a:p>
          <a:p>
            <a:pPr marL="457200" lvl="0" indent="-311150" algn="l" rtl="0">
              <a:spcBef>
                <a:spcPts val="0"/>
              </a:spcBef>
              <a:spcAft>
                <a:spcPts val="0"/>
              </a:spcAft>
              <a:buSzPts val="1300"/>
              <a:buChar char="●"/>
            </a:pPr>
            <a:r>
              <a:rPr lang="en"/>
              <a:t>Interconnects distributed control systems (DCS) typically via Ethernet TCP/IP, HTTP, …</a:t>
            </a:r>
            <a:endParaRPr/>
          </a:p>
          <a:p>
            <a:pPr marL="457200" lvl="0" indent="-311150" algn="l" rtl="0">
              <a:spcBef>
                <a:spcPts val="0"/>
              </a:spcBef>
              <a:spcAft>
                <a:spcPts val="0"/>
              </a:spcAft>
              <a:buSzPts val="1300"/>
              <a:buChar char="●"/>
            </a:pPr>
            <a:r>
              <a:rPr lang="en"/>
              <a:t>Data transfer to historians, data collection within human machine interfaces (HMI) and other supervisory controls</a:t>
            </a:r>
            <a:endParaRPr/>
          </a:p>
          <a:p>
            <a:pPr marL="457200" lvl="0" indent="-311150" algn="l" rtl="0">
              <a:spcBef>
                <a:spcPts val="0"/>
              </a:spcBef>
              <a:spcAft>
                <a:spcPts val="0"/>
              </a:spcAft>
              <a:buSzPts val="1300"/>
              <a:buChar char="●"/>
            </a:pPr>
            <a:r>
              <a:rPr lang="en"/>
              <a:t>OPC-UA has overhead due to SOAP over HTTP encryption services</a:t>
            </a:r>
            <a:endParaRPr/>
          </a:p>
          <a:p>
            <a:pPr marL="457200" lvl="0" indent="-311150" algn="l" rtl="0">
              <a:spcBef>
                <a:spcPts val="0"/>
              </a:spcBef>
              <a:spcAft>
                <a:spcPts val="0"/>
              </a:spcAft>
              <a:buSzPts val="1300"/>
              <a:buChar char="●"/>
            </a:pPr>
            <a:r>
              <a:rPr lang="en"/>
              <a:t>OPC is rooted in the Windows operating system (OS)</a:t>
            </a:r>
            <a:endParaRPr/>
          </a:p>
        </p:txBody>
      </p:sp>
      <p:pic>
        <p:nvPicPr>
          <p:cNvPr id="127" name="Google Shape;127;p19"/>
          <p:cNvPicPr preferRelativeResize="0"/>
          <p:nvPr/>
        </p:nvPicPr>
        <p:blipFill>
          <a:blip r:embed="rId3">
            <a:alphaModFix/>
          </a:blip>
          <a:stretch>
            <a:fillRect/>
          </a:stretch>
        </p:blipFill>
        <p:spPr>
          <a:xfrm>
            <a:off x="5685248" y="833225"/>
            <a:ext cx="3175725" cy="2187000"/>
          </a:xfrm>
          <a:prstGeom prst="rect">
            <a:avLst/>
          </a:prstGeom>
          <a:noFill/>
          <a:ln>
            <a:noFill/>
          </a:ln>
        </p:spPr>
      </p:pic>
      <p:sp>
        <p:nvSpPr>
          <p:cNvPr id="128" name="Google Shape;128;p19"/>
          <p:cNvSpPr txBox="1"/>
          <p:nvPr/>
        </p:nvSpPr>
        <p:spPr>
          <a:xfrm>
            <a:off x="729450" y="1762475"/>
            <a:ext cx="3781500" cy="328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300" i="1">
                <a:solidFill>
                  <a:schemeClr val="accent1"/>
                </a:solidFill>
                <a:latin typeface="Lato"/>
                <a:ea typeface="Lato"/>
                <a:cs typeface="Lato"/>
                <a:sym typeface="Lato"/>
              </a:rPr>
              <a:t>Open Platform Communication - Unified Architecture</a:t>
            </a:r>
            <a:endParaRPr>
              <a:latin typeface="Lato"/>
              <a:ea typeface="Lato"/>
              <a:cs typeface="Lato"/>
              <a:sym typeface="Lato"/>
            </a:endParaRPr>
          </a:p>
        </p:txBody>
      </p:sp>
      <p:sp>
        <p:nvSpPr>
          <p:cNvPr id="129" name="Google Shape;129;p19"/>
          <p:cNvSpPr txBox="1"/>
          <p:nvPr/>
        </p:nvSpPr>
        <p:spPr>
          <a:xfrm>
            <a:off x="5976725" y="2964325"/>
            <a:ext cx="2884200" cy="18666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Client calls a local process which is the performed on the server</a:t>
            </a:r>
            <a:endParaRPr sz="1300">
              <a:solidFill>
                <a:schemeClr val="accent1"/>
              </a:solidFill>
              <a:latin typeface="Lato"/>
              <a:ea typeface="Lato"/>
              <a:cs typeface="Lato"/>
              <a:sym typeface="Lato"/>
            </a:endParaRPr>
          </a:p>
          <a:p>
            <a:pPr marL="457200" lvl="0" indent="-311150" algn="l" rtl="0">
              <a:lnSpc>
                <a:spcPct val="115000"/>
              </a:lnSpc>
              <a:spcBef>
                <a:spcPts val="0"/>
              </a:spcBef>
              <a:spcAft>
                <a:spcPts val="0"/>
              </a:spcAft>
              <a:buClr>
                <a:schemeClr val="accent1"/>
              </a:buClr>
              <a:buSzPts val="1300"/>
              <a:buFont typeface="Lato"/>
              <a:buChar char="●"/>
            </a:pPr>
            <a:r>
              <a:rPr lang="en" sz="1300">
                <a:solidFill>
                  <a:schemeClr val="accent1"/>
                </a:solidFill>
                <a:latin typeface="Lato"/>
                <a:ea typeface="Lato"/>
                <a:cs typeface="Lato"/>
                <a:sym typeface="Lato"/>
              </a:rPr>
              <a:t>SCADA protocol</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OPC-UA Security Concerns</a:t>
            </a:r>
            <a:endParaRPr/>
          </a:p>
        </p:txBody>
      </p:sp>
      <p:sp>
        <p:nvSpPr>
          <p:cNvPr id="135" name="Google Shape;135;p2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weak authentication, and passwords are often weak when authentication is enforced, legacy authentication services</a:t>
            </a:r>
            <a:endParaRPr/>
          </a:p>
          <a:p>
            <a:pPr marL="0" lvl="0" indent="0" algn="l" rtl="0">
              <a:spcBef>
                <a:spcPts val="1600"/>
              </a:spcBef>
              <a:spcAft>
                <a:spcPts val="0"/>
              </a:spcAft>
              <a:buNone/>
            </a:pPr>
            <a:r>
              <a:rPr lang="en"/>
              <a:t> Inadequate or nonexistent logging exacerbates this by providing insufficient forensic</a:t>
            </a:r>
            <a:endParaRPr/>
          </a:p>
          <a:p>
            <a:pPr marL="0" lvl="0" indent="0" algn="l" rtl="0">
              <a:spcBef>
                <a:spcPts val="1600"/>
              </a:spcBef>
              <a:spcAft>
                <a:spcPts val="0"/>
              </a:spcAft>
              <a:buNone/>
            </a:pPr>
            <a:r>
              <a:rPr lang="en" sz="1100">
                <a:solidFill>
                  <a:srgbClr val="222222"/>
                </a:solidFill>
                <a:highlight>
                  <a:srgbClr val="FFFFFF"/>
                </a:highlight>
                <a:latin typeface="Arial"/>
                <a:ea typeface="Arial"/>
                <a:cs typeface="Arial"/>
                <a:sym typeface="Arial"/>
              </a:rPr>
              <a:t>IEC 61158, fieldbus</a:t>
            </a:r>
            <a:endParaRPr/>
          </a:p>
          <a:p>
            <a:pPr marL="0" lvl="0" indent="0" algn="l" rtl="0">
              <a:spcBef>
                <a:spcPts val="1600"/>
              </a:spcBef>
              <a:spcAft>
                <a:spcPts val="0"/>
              </a:spcAft>
              <a:buNone/>
            </a:pPr>
            <a:r>
              <a:rPr lang="en"/>
              <a:t>Defense in depth IDS/IPS firewall, removal of extra ports, </a:t>
            </a:r>
            <a:endParaRPr/>
          </a:p>
          <a:p>
            <a:pPr marL="0" lvl="0" indent="0" algn="l" rtl="0">
              <a:spcBef>
                <a:spcPts val="1600"/>
              </a:spcBef>
              <a:spcAft>
                <a:spcPts val="1600"/>
              </a:spcAft>
              <a:buNone/>
            </a:pPr>
            <a:endParaRPr/>
          </a:p>
        </p:txBody>
      </p:sp>
      <p:pic>
        <p:nvPicPr>
          <p:cNvPr id="136" name="Google Shape;136;p20"/>
          <p:cNvPicPr preferRelativeResize="0"/>
          <p:nvPr/>
        </p:nvPicPr>
        <p:blipFill>
          <a:blip r:embed="rId3">
            <a:alphaModFix/>
          </a:blip>
          <a:stretch>
            <a:fillRect/>
          </a:stretch>
        </p:blipFill>
        <p:spPr>
          <a:xfrm>
            <a:off x="5332975" y="619177"/>
            <a:ext cx="3666601" cy="1320900"/>
          </a:xfrm>
          <a:prstGeom prst="rect">
            <a:avLst/>
          </a:prstGeom>
          <a:noFill/>
          <a:ln>
            <a:noFill/>
          </a:ln>
        </p:spPr>
      </p:pic>
      <p:pic>
        <p:nvPicPr>
          <p:cNvPr id="137" name="Google Shape;137;p20"/>
          <p:cNvPicPr preferRelativeResize="0"/>
          <p:nvPr/>
        </p:nvPicPr>
        <p:blipFill>
          <a:blip r:embed="rId4">
            <a:alphaModFix/>
          </a:blip>
          <a:stretch>
            <a:fillRect/>
          </a:stretch>
        </p:blipFill>
        <p:spPr>
          <a:xfrm>
            <a:off x="5661250" y="3171917"/>
            <a:ext cx="2756899" cy="1771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MITM on DH Key Exchange</a:t>
            </a:r>
            <a:endParaRPr/>
          </a:p>
        </p:txBody>
      </p:sp>
      <p:sp>
        <p:nvSpPr>
          <p:cNvPr id="143" name="Google Shape;143;p2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Alice calculates her public key using her private key along with the base </a:t>
            </a:r>
            <a:r>
              <a:rPr lang="en" i="1"/>
              <a:t>g</a:t>
            </a:r>
            <a:r>
              <a:rPr lang="en"/>
              <a:t> and prime </a:t>
            </a:r>
            <a:r>
              <a:rPr lang="en" i="1"/>
              <a:t>p </a:t>
            </a:r>
            <a:r>
              <a:rPr lang="en"/>
              <a:t>that she and Bob had agreed upon and attempts to send it to Bob </a:t>
            </a:r>
            <a:endParaRPr/>
          </a:p>
          <a:p>
            <a:pPr marL="457200" lvl="0" indent="-311150" algn="l" rtl="0">
              <a:spcBef>
                <a:spcPts val="0"/>
              </a:spcBef>
              <a:spcAft>
                <a:spcPts val="0"/>
              </a:spcAft>
              <a:buSzPts val="1300"/>
              <a:buChar char="●"/>
            </a:pPr>
            <a:r>
              <a:rPr lang="en"/>
              <a:t>Eve intercepts the message and applies her own secret key  using the same </a:t>
            </a:r>
            <a:r>
              <a:rPr lang="en" i="1"/>
              <a:t>g</a:t>
            </a:r>
            <a:r>
              <a:rPr lang="en"/>
              <a:t> and </a:t>
            </a:r>
            <a:r>
              <a:rPr lang="en" i="1"/>
              <a:t>p </a:t>
            </a:r>
            <a:r>
              <a:rPr lang="en"/>
              <a:t>values </a:t>
            </a:r>
            <a:endParaRPr/>
          </a:p>
          <a:p>
            <a:pPr marL="914400" lvl="1" indent="-298450" algn="l" rtl="0">
              <a:spcBef>
                <a:spcPts val="0"/>
              </a:spcBef>
              <a:spcAft>
                <a:spcPts val="0"/>
              </a:spcAft>
              <a:buSzPts val="1100"/>
              <a:buChar char="○"/>
            </a:pPr>
            <a:r>
              <a:rPr lang="en"/>
              <a:t>Eve impersonates Alice and sends her (Eve’s) public key to Bob. Bob thinks that this is Alice’s public key.</a:t>
            </a:r>
            <a:endParaRPr/>
          </a:p>
          <a:p>
            <a:pPr marL="914400" lvl="1" indent="-298450" algn="l" rtl="0">
              <a:spcBef>
                <a:spcPts val="0"/>
              </a:spcBef>
              <a:spcAft>
                <a:spcPts val="0"/>
              </a:spcAft>
              <a:buSzPts val="1100"/>
              <a:buChar char="○"/>
            </a:pPr>
            <a:r>
              <a:rPr lang="en"/>
              <a:t>Eve impersonates Bob and completes the DH key exchange with Alice.</a:t>
            </a:r>
            <a:endParaRPr/>
          </a:p>
          <a:p>
            <a:pPr marL="914400" lvl="1" indent="-298450" algn="l" rtl="0">
              <a:spcBef>
                <a:spcPts val="0"/>
              </a:spcBef>
              <a:spcAft>
                <a:spcPts val="0"/>
              </a:spcAft>
              <a:buSzPts val="1100"/>
              <a:buChar char="○"/>
            </a:pPr>
            <a:r>
              <a:rPr lang="en"/>
              <a:t>Bob responds and sends his public key to Alice. Eve intercepts it, impersonates Alice and completes the DH key exchange with Bob.</a:t>
            </a:r>
            <a:endParaRPr/>
          </a:p>
          <a:p>
            <a:pPr marL="457200" lvl="0" indent="-311150" algn="l" rtl="0">
              <a:spcBef>
                <a:spcPts val="0"/>
              </a:spcBef>
              <a:spcAft>
                <a:spcPts val="0"/>
              </a:spcAft>
              <a:buSzPts val="1300"/>
              <a:buChar char="●"/>
            </a:pPr>
            <a:r>
              <a:rPr lang="en"/>
              <a:t>Eve now has calculated secret keys with both Bob and Alice. Eve will intercept all messages, decrypt them with the secret key associated with the sender, store a copy of (or alter) the message, encrypt the message again with the secret key associated with the intended recipient, and send it. </a:t>
            </a:r>
            <a:endParaRPr/>
          </a:p>
          <a:p>
            <a:pPr marL="457200" lvl="0" indent="-311150" algn="l" rtl="0">
              <a:spcBef>
                <a:spcPts val="0"/>
              </a:spcBef>
              <a:spcAft>
                <a:spcPts val="0"/>
              </a:spcAft>
              <a:buSzPts val="1300"/>
              <a:buChar char="●"/>
            </a:pPr>
            <a:r>
              <a:rPr lang="en"/>
              <a:t>Alice and Bob think they’re having legitimate communication. Meanwhile, Eve can access all of their messages from now on until Alice and Bob change symmetric keys. </a:t>
            </a:r>
            <a:endParaRPr/>
          </a:p>
        </p:txBody>
      </p:sp>
      <p:pic>
        <p:nvPicPr>
          <p:cNvPr id="2" name="Recorded Sound">
            <a:hlinkClick r:id="" action="ppaction://media"/>
            <a:extLst>
              <a:ext uri="{FF2B5EF4-FFF2-40B4-BE49-F238E27FC236}">
                <a16:creationId xmlns:a16="http://schemas.microsoft.com/office/drawing/2014/main" id="{348867C8-EE29-46DC-AC75-7D7DE140D3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5521" y="43399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48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1190</Words>
  <Application>Microsoft Office PowerPoint</Application>
  <PresentationFormat>On-screen Show (16:9)</PresentationFormat>
  <Paragraphs>74</Paragraphs>
  <Slides>13</Slides>
  <Notes>13</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Raleway</vt:lpstr>
      <vt:lpstr>Times New Roman</vt:lpstr>
      <vt:lpstr>Lato</vt:lpstr>
      <vt:lpstr>Arial</vt:lpstr>
      <vt:lpstr>Streamline</vt:lpstr>
      <vt:lpstr>MITM Attack on an OPC-UA ICS System</vt:lpstr>
      <vt:lpstr>What is a man-in-the-middle (MITM) attack?</vt:lpstr>
      <vt:lpstr>Literature Review</vt:lpstr>
      <vt:lpstr>7 Types of MITM Attacks</vt:lpstr>
      <vt:lpstr>How Man-In-The-Middle (MITM) attacks work</vt:lpstr>
      <vt:lpstr>What is the Diffie-Hellman (DH) key exchange</vt:lpstr>
      <vt:lpstr>OPC-UA Server-Client Model</vt:lpstr>
      <vt:lpstr>OPC-UA Security Concerns</vt:lpstr>
      <vt:lpstr>MITM on DH Key Exchange</vt:lpstr>
      <vt:lpstr>UML Diagram</vt:lpstr>
      <vt:lpstr>MITM prevention</vt:lpstr>
      <vt:lpstr>Alternative approach</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MITM Attack on an OPC-UA ICS System</dc:title>
  <cp:lastModifiedBy>James Cogswell</cp:lastModifiedBy>
  <cp:revision>1</cp:revision>
  <dcterms:modified xsi:type="dcterms:W3CDTF">2020-05-09T01:29:01Z</dcterms:modified>
</cp:coreProperties>
</file>